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30"/>
  </p:notesMasterIdLst>
  <p:sldIdLst>
    <p:sldId id="305" r:id="rId4"/>
    <p:sldId id="314" r:id="rId5"/>
    <p:sldId id="309" r:id="rId6"/>
    <p:sldId id="290" r:id="rId7"/>
    <p:sldId id="338" r:id="rId8"/>
    <p:sldId id="310" r:id="rId9"/>
    <p:sldId id="298" r:id="rId10"/>
    <p:sldId id="333" r:id="rId11"/>
    <p:sldId id="334" r:id="rId12"/>
    <p:sldId id="289" r:id="rId13"/>
    <p:sldId id="336" r:id="rId14"/>
    <p:sldId id="337" r:id="rId15"/>
    <p:sldId id="306" r:id="rId16"/>
    <p:sldId id="297" r:id="rId17"/>
    <p:sldId id="291" r:id="rId18"/>
    <p:sldId id="292" r:id="rId19"/>
    <p:sldId id="307" r:id="rId20"/>
    <p:sldId id="308" r:id="rId21"/>
    <p:sldId id="293" r:id="rId22"/>
    <p:sldId id="303" r:id="rId23"/>
    <p:sldId id="302" r:id="rId24"/>
    <p:sldId id="311" r:id="rId25"/>
    <p:sldId id="312" r:id="rId26"/>
    <p:sldId id="335" r:id="rId27"/>
    <p:sldId id="313" r:id="rId28"/>
    <p:sldId id="315" r:id="rId29"/>
  </p:sldIdLst>
  <p:sldSz cx="9144000" cy="5143500" type="screen16x9"/>
  <p:notesSz cx="9144000" cy="5143500"/>
  <p:embeddedFontLst>
    <p:embeddedFont>
      <p:font typeface="宋体" panose="02010600030101010101" pitchFamily="2" charset="-122"/>
      <p:regular r:id="rId31"/>
    </p:embeddedFont>
    <p:embeddedFont>
      <p:font typeface="Economica" panose="020B0604020202020204" charset="0"/>
      <p:regular r:id="rId32"/>
    </p:embeddedFont>
    <p:embeddedFont>
      <p:font typeface="Muli" panose="020B0604020202020204" charset="0"/>
      <p:regular r:id="rId33"/>
      <p:bold r:id="rId34"/>
      <p:italic r:id="rId35"/>
    </p:embeddedFont>
    <p:embeddedFont>
      <p:font typeface="Muli Regular" panose="020B0604020202020204" charset="0"/>
      <p:regular r:id="rId36"/>
      <p:italic r:id="rId37"/>
    </p:embeddedFont>
    <p:embeddedFont>
      <p:font typeface="Open Sans" panose="020B0604020202020204" charset="0"/>
      <p:regular r:id="rId38"/>
    </p:embeddedFont>
    <p:embeddedFont>
      <p:font typeface="Wingdings 2" panose="05020102010507070707" pitchFamily="18" charset="2"/>
      <p:regular r:id="rId39"/>
    </p:embeddedFon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903" userDrawn="1">
          <p15:clr>
            <a:srgbClr val="A4A3A4"/>
          </p15:clr>
        </p15:guide>
        <p15:guide id="2" pos="2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3F0"/>
    <a:srgbClr val="72AE46"/>
    <a:srgbClr val="FEC000"/>
    <a:srgbClr val="8B4DD1"/>
    <a:srgbClr val="ADCE89"/>
    <a:srgbClr val="00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showGuides="1">
      <p:cViewPr varScale="1">
        <p:scale>
          <a:sx n="131" d="100"/>
          <a:sy n="131" d="100"/>
        </p:scale>
        <p:origin x="222" y="102"/>
      </p:cViewPr>
      <p:guideLst>
        <p:guide orient="horz" pos="2903"/>
        <p:guide pos="212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tm_2_architecture.png</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a:p>
            <a:pPr marL="0" indent="0">
              <a:buNone/>
            </a:pPr>
            <a:r>
              <a:rPr lang="en-US" altLang="zh-CN" sz="1100" b="1">
                <a:solidFill>
                  <a:srgbClr val="39373D"/>
                </a:solidFill>
                <a:latin typeface="Muli"/>
                <a:ea typeface="Muli"/>
                <a:cs typeface="Muli"/>
                <a:sym typeface="Muli"/>
              </a:rPr>
              <a:t>https://cebsit.cas.cn/kpwz/201907/t20190703_5332556.html</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en-US" altLang="zh-CN"/>
          </a:p>
          <a:p>
            <a:pPr marL="0" lvl="0" indent="0" algn="l" rtl="0">
              <a:spcBef>
                <a:spcPts val="0"/>
              </a:spcBef>
              <a:spcAft>
                <a:spcPts val="0"/>
              </a:spcAft>
              <a:buClr>
                <a:schemeClr val="dk1"/>
              </a:buClr>
              <a:buSzPts val="1100"/>
              <a:buFont typeface="Arial" panose="020B0604020202020204"/>
              <a:buNone/>
            </a:pPr>
            <a:r>
              <a:rPr lang="en-US" altLang="zh-CN"/>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a:solidFill>
                  <a:srgbClr val="39373D"/>
                </a:solidFill>
              </a:rPr>
              <a:t>Skeleton </a:t>
            </a:r>
            <a:r>
              <a:rPr lang="en-US" altLang="zh-CN">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2025/4/9</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2025/4/9</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2025/4/9</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2025/4/9</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1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8.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49.jpeg"/><Relationship Id="rId9" Type="http://schemas.openxmlformats.org/officeDocument/2006/relationships/image" Target="../media/image58.png"/><Relationship Id="rId1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虚幻场景</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地图孪生</a:t>
            </a:r>
            <a:r>
              <a:rPr lang="en-US" altLang="zh-CN" b="1">
                <a:solidFill>
                  <a:schemeClr val="tx1"/>
                </a:solidFill>
              </a:rPr>
              <a:t>/</a:t>
            </a:r>
            <a:r>
              <a:rPr lang="zh-CN" altLang="en-US" b="1">
                <a:solidFill>
                  <a:schemeClr val="tx1"/>
                </a:solidFill>
              </a:rPr>
              <a:t>资产孪生</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代理的生命周期和状态管理</a:t>
            </a: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模拟状态</a:t>
            </a: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a:t>
            </a: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车辆模型</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62157"/>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60913"/>
            <a:ext cx="906017" cy="523220"/>
          </a:xfrm>
          <a:prstGeom prst="rect">
            <a:avLst/>
          </a:prstGeom>
          <a:noFill/>
        </p:spPr>
        <p:txBody>
          <a:bodyPr wrap="none" rtlCol="0">
            <a:spAutoFit/>
          </a:bodyPr>
          <a:lstStyle/>
          <a:p>
            <a:r>
              <a:rPr lang="zh-CN" altLang="en-US" sz="2800" b="1" dirty="0">
                <a:latin typeface="+mn-ea"/>
                <a:ea typeface="+mn-ea"/>
              </a:rPr>
              <a:t>地面</a:t>
            </a:r>
          </a:p>
        </p:txBody>
      </p:sp>
      <p:sp>
        <p:nvSpPr>
          <p:cNvPr id="44" name="流程图: 接点 43"/>
          <p:cNvSpPr/>
          <p:nvPr/>
        </p:nvSpPr>
        <p:spPr>
          <a:xfrm>
            <a:off x="2193384" y="3037325"/>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接点 70"/>
          <p:cNvSpPr/>
          <p:nvPr/>
        </p:nvSpPr>
        <p:spPr>
          <a:xfrm>
            <a:off x="5416389" y="2801098"/>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2028262" y="1511395"/>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3869236" y="925798"/>
            <a:ext cx="906017" cy="523220"/>
          </a:xfrm>
          <a:prstGeom prst="rect">
            <a:avLst/>
          </a:prstGeom>
          <a:noFill/>
        </p:spPr>
        <p:txBody>
          <a:bodyPr wrap="none" rtlCol="0">
            <a:spAutoFit/>
          </a:bodyPr>
          <a:lstStyle/>
          <a:p>
            <a:r>
              <a:rPr lang="zh-CN" altLang="en-US" sz="2800" b="1" dirty="0">
                <a:latin typeface="+mn-ea"/>
                <a:ea typeface="+mn-ea"/>
              </a:rPr>
              <a:t>车体</a:t>
            </a:r>
          </a:p>
        </p:txBody>
      </p:sp>
      <p:grpSp>
        <p:nvGrpSpPr>
          <p:cNvPr id="68" name="组合 67"/>
          <p:cNvGrpSpPr/>
          <p:nvPr/>
        </p:nvGrpSpPr>
        <p:grpSpPr>
          <a:xfrm>
            <a:off x="4006890" y="1753616"/>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473828" y="1947304"/>
            <a:ext cx="193688" cy="201211"/>
            <a:chOff x="7501217" y="1583394"/>
            <a:chExt cx="193688" cy="201211"/>
          </a:xfrm>
        </p:grpSpPr>
        <p:sp>
          <p:nvSpPr>
            <p:cNvPr id="91" name="流程图: 接点 90"/>
            <p:cNvSpPr/>
            <p:nvPr/>
          </p:nvSpPr>
          <p:spPr>
            <a:xfrm rot="2834186">
              <a:off x="7497455" y="1587156"/>
              <a:ext cx="201211" cy="193688"/>
            </a:xfrm>
            <a:prstGeom prst="flowChartConnector">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a:stCxn id="91" idx="2"/>
              <a:endCxn id="91" idx="6"/>
            </p:cNvCxnSpPr>
            <p:nvPr/>
          </p:nvCxnSpPr>
          <p:spPr>
            <a:xfrm rot="2834186">
              <a:off x="7497455" y="1684000"/>
              <a:ext cx="201211" cy="0"/>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1" idx="0"/>
              <a:endCxn id="91" idx="4"/>
            </p:cNvCxnSpPr>
            <p:nvPr/>
          </p:nvCxnSpPr>
          <p:spPr>
            <a:xfrm rot="2834186">
              <a:off x="7598061" y="1587156"/>
              <a:ext cx="0" cy="193688"/>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3062074" y="1653674"/>
            <a:ext cx="1011815" cy="338554"/>
          </a:xfrm>
          <a:prstGeom prst="rect">
            <a:avLst/>
          </a:prstGeom>
          <a:noFill/>
        </p:spPr>
        <p:txBody>
          <a:bodyPr wrap="none" rtlCol="0">
            <a:spAutoFit/>
          </a:bodyPr>
          <a:lstStyle/>
          <a:p>
            <a:r>
              <a:rPr lang="zh-CN" altLang="en-US" sz="1600" b="1" dirty="0">
                <a:latin typeface="+mn-ea"/>
                <a:ea typeface="+mn-ea"/>
              </a:rPr>
              <a:t>几何中心</a:t>
            </a:r>
          </a:p>
        </p:txBody>
      </p:sp>
      <p:sp>
        <p:nvSpPr>
          <p:cNvPr id="96" name="文本框 95"/>
          <p:cNvSpPr txBox="1"/>
          <p:nvPr/>
        </p:nvSpPr>
        <p:spPr>
          <a:xfrm>
            <a:off x="4601901" y="1870360"/>
            <a:ext cx="598241" cy="338554"/>
          </a:xfrm>
          <a:prstGeom prst="rect">
            <a:avLst/>
          </a:prstGeom>
          <a:noFill/>
        </p:spPr>
        <p:txBody>
          <a:bodyPr wrap="none" rtlCol="0">
            <a:spAutoFit/>
          </a:bodyPr>
          <a:lstStyle/>
          <a:p>
            <a:r>
              <a:rPr lang="zh-CN" altLang="en-US" sz="1600" b="1" dirty="0">
                <a:latin typeface="+mn-ea"/>
                <a:ea typeface="+mn-ea"/>
              </a:rPr>
              <a:t>质心</a:t>
            </a:r>
          </a:p>
        </p:txBody>
      </p:sp>
      <p:sp>
        <p:nvSpPr>
          <p:cNvPr id="97" name="矩形 96"/>
          <p:cNvSpPr/>
          <p:nvPr/>
        </p:nvSpPr>
        <p:spPr>
          <a:xfrm>
            <a:off x="2351321"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a:t>
            </a:r>
            <a:r>
              <a:rPr lang="en-US" altLang="zh-CN" b="1" i="1" baseline="-25000" dirty="0">
                <a:solidFill>
                  <a:schemeClr val="tx1"/>
                </a:solidFill>
              </a:rPr>
              <a:t>f</a:t>
            </a:r>
            <a:endParaRPr lang="zh-CN" altLang="en-US" b="1" i="1" baseline="-25000" dirty="0">
              <a:solidFill>
                <a:schemeClr val="tx1"/>
              </a:solidFill>
            </a:endParaRPr>
          </a:p>
        </p:txBody>
      </p:sp>
      <p:sp>
        <p:nvSpPr>
          <p:cNvPr id="98" name="矩形 97"/>
          <p:cNvSpPr/>
          <p:nvPr/>
        </p:nvSpPr>
        <p:spPr>
          <a:xfrm>
            <a:off x="5542845"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M</a:t>
            </a:r>
            <a:r>
              <a:rPr lang="en-US" altLang="zh-CN" b="1" i="1" baseline="-25000" dirty="0" err="1">
                <a:solidFill>
                  <a:schemeClr val="tx1"/>
                </a:solidFill>
              </a:rPr>
              <a:t>r</a:t>
            </a:r>
            <a:endParaRPr lang="zh-CN" altLang="en-US" b="1" i="1" baseline="-25000" dirty="0">
              <a:solidFill>
                <a:schemeClr val="tx1"/>
              </a:solidFill>
            </a:endParaRPr>
          </a:p>
        </p:txBody>
      </p:sp>
      <p:sp>
        <p:nvSpPr>
          <p:cNvPr id="99" name="文本框 98"/>
          <p:cNvSpPr txBox="1"/>
          <p:nvPr/>
        </p:nvSpPr>
        <p:spPr>
          <a:xfrm>
            <a:off x="1559596" y="1744405"/>
            <a:ext cx="391454" cy="338554"/>
          </a:xfrm>
          <a:prstGeom prst="rect">
            <a:avLst/>
          </a:prstGeom>
          <a:noFill/>
        </p:spPr>
        <p:txBody>
          <a:bodyPr wrap="none" rtlCol="0">
            <a:spAutoFit/>
          </a:bodyPr>
          <a:lstStyle/>
          <a:p>
            <a:r>
              <a:rPr lang="zh-CN" altLang="en-US" sz="1600" b="1" dirty="0">
                <a:latin typeface="+mn-ea"/>
                <a:ea typeface="+mn-ea"/>
              </a:rPr>
              <a:t>前</a:t>
            </a:r>
          </a:p>
        </p:txBody>
      </p:sp>
      <p:sp>
        <p:nvSpPr>
          <p:cNvPr id="100" name="文本框 99"/>
          <p:cNvSpPr txBox="1"/>
          <p:nvPr/>
        </p:nvSpPr>
        <p:spPr>
          <a:xfrm>
            <a:off x="6681136" y="1762458"/>
            <a:ext cx="391454" cy="338554"/>
          </a:xfrm>
          <a:prstGeom prst="rect">
            <a:avLst/>
          </a:prstGeom>
          <a:noFill/>
        </p:spPr>
        <p:txBody>
          <a:bodyPr wrap="none" rtlCol="0">
            <a:spAutoFit/>
          </a:bodyPr>
          <a:lstStyle/>
          <a:p>
            <a:r>
              <a:rPr lang="zh-CN" altLang="en-US" sz="1600" b="1" dirty="0">
                <a:latin typeface="+mn-ea"/>
                <a:ea typeface="+mn-ea"/>
              </a:rPr>
              <a:t>后</a:t>
            </a:r>
          </a:p>
        </p:txBody>
      </p:sp>
      <p:grpSp>
        <p:nvGrpSpPr>
          <p:cNvPr id="141" name="组合 140"/>
          <p:cNvGrpSpPr/>
          <p:nvPr/>
        </p:nvGrpSpPr>
        <p:grpSpPr>
          <a:xfrm>
            <a:off x="2442761" y="2195937"/>
            <a:ext cx="465513" cy="801891"/>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grpSp>
        <p:nvGrpSpPr>
          <p:cNvPr id="172" name="组合 171"/>
          <p:cNvGrpSpPr/>
          <p:nvPr/>
        </p:nvGrpSpPr>
        <p:grpSpPr>
          <a:xfrm>
            <a:off x="5655065" y="2216717"/>
            <a:ext cx="411918" cy="535581"/>
            <a:chOff x="7040880" y="2648545"/>
            <a:chExt cx="411918" cy="535581"/>
          </a:xfrm>
        </p:grpSpPr>
        <p:cxnSp>
          <p:nvCxnSpPr>
            <p:cNvPr id="143" name="直接连接符 142"/>
            <p:cNvCxnSpPr/>
            <p:nvPr/>
          </p:nvCxnSpPr>
          <p:spPr>
            <a:xfrm flipV="1">
              <a:off x="7040880" y="2648545"/>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7099069" y="2649319"/>
              <a:ext cx="315884" cy="7452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099069" y="2729357"/>
              <a:ext cx="315884" cy="2698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066256" y="2768986"/>
              <a:ext cx="348697" cy="4159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066256" y="2810581"/>
              <a:ext cx="348697" cy="753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066256" y="2881415"/>
              <a:ext cx="348697"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066256" y="2952249"/>
              <a:ext cx="348697" cy="3917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066257" y="3004072"/>
              <a:ext cx="348696" cy="5016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7066256" y="3062261"/>
              <a:ext cx="386542" cy="2620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7066257" y="3096491"/>
              <a:ext cx="386541" cy="796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7066256" y="3176100"/>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sp>
        <p:nvSpPr>
          <p:cNvPr id="173" name="文本框 172"/>
          <p:cNvSpPr txBox="1"/>
          <p:nvPr/>
        </p:nvSpPr>
        <p:spPr>
          <a:xfrm>
            <a:off x="6060613" y="2439246"/>
            <a:ext cx="598241" cy="338554"/>
          </a:xfrm>
          <a:prstGeom prst="rect">
            <a:avLst/>
          </a:prstGeom>
          <a:noFill/>
        </p:spPr>
        <p:txBody>
          <a:bodyPr wrap="none" rtlCol="0">
            <a:spAutoFit/>
          </a:bodyPr>
          <a:lstStyle/>
          <a:p>
            <a:r>
              <a:rPr lang="zh-CN" altLang="en-US" sz="1600" b="1" dirty="0">
                <a:latin typeface="+mn-ea"/>
                <a:ea typeface="+mn-ea"/>
              </a:rPr>
              <a:t>悬架</a:t>
            </a:r>
          </a:p>
        </p:txBody>
      </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98" idx="2"/>
          </p:cNvCxnSpPr>
          <p:nvPr/>
        </p:nvCxnSpPr>
        <p:spPr>
          <a:xfrm>
            <a:off x="5854572" y="2148666"/>
            <a:ext cx="24161" cy="191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82015" y="3083653"/>
            <a:ext cx="598241" cy="338554"/>
          </a:xfrm>
          <a:prstGeom prst="rect">
            <a:avLst/>
          </a:prstGeom>
          <a:noFill/>
        </p:spPr>
        <p:txBody>
          <a:bodyPr wrap="none" rtlCol="0">
            <a:spAutoFit/>
          </a:bodyPr>
          <a:lstStyle/>
          <a:p>
            <a:r>
              <a:rPr lang="zh-CN" altLang="en-US" sz="1600" b="1" dirty="0">
                <a:latin typeface="+mn-ea"/>
                <a:ea typeface="+mn-ea"/>
              </a:rPr>
              <a:t>车轮</a:t>
            </a:r>
          </a:p>
        </p:txBody>
      </p:sp>
      <p:sp>
        <p:nvSpPr>
          <p:cNvPr id="55" name="文本框 54"/>
          <p:cNvSpPr txBox="1"/>
          <p:nvPr/>
        </p:nvSpPr>
        <p:spPr>
          <a:xfrm>
            <a:off x="719715" y="3210217"/>
            <a:ext cx="1218603" cy="338554"/>
          </a:xfrm>
          <a:prstGeom prst="rect">
            <a:avLst/>
          </a:prstGeom>
          <a:noFill/>
        </p:spPr>
        <p:txBody>
          <a:bodyPr wrap="none" rtlCol="0">
            <a:spAutoFit/>
          </a:bodyPr>
          <a:lstStyle/>
          <a:p>
            <a:r>
              <a:rPr lang="zh-CN" altLang="en-US" sz="1600" b="1" dirty="0">
                <a:latin typeface="+mn-ea"/>
                <a:ea typeface="+mn-ea"/>
              </a:rPr>
              <a:t>轮胎接触点</a:t>
            </a:r>
          </a:p>
        </p:txBody>
      </p:sp>
      <p:cxnSp>
        <p:nvCxnSpPr>
          <p:cNvPr id="3" name="直接箭头连接符 2"/>
          <p:cNvCxnSpPr>
            <a:endCxn id="44" idx="4"/>
          </p:cNvCxnSpPr>
          <p:nvPr/>
        </p:nvCxnSpPr>
        <p:spPr>
          <a:xfrm>
            <a:off x="1834655" y="3422207"/>
            <a:ext cx="809105" cy="502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9" name="流程图: 接点 58"/>
          <p:cNvSpPr/>
          <p:nvPr/>
        </p:nvSpPr>
        <p:spPr>
          <a:xfrm>
            <a:off x="2216446" y="3009029"/>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悬架位置计算</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98442"/>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97198"/>
            <a:ext cx="906017" cy="523220"/>
          </a:xfrm>
          <a:prstGeom prst="rect">
            <a:avLst/>
          </a:prstGeom>
          <a:noFill/>
        </p:spPr>
        <p:txBody>
          <a:bodyPr wrap="none" rtlCol="0">
            <a:spAutoFit/>
          </a:bodyPr>
          <a:lstStyle/>
          <a:p>
            <a:r>
              <a:rPr lang="zh-CN" altLang="en-US" sz="2800" b="1" dirty="0">
                <a:latin typeface="+mn-ea"/>
                <a:ea typeface="+mn-ea"/>
              </a:rPr>
              <a:t>地面</a:t>
            </a:r>
          </a:p>
        </p:txBody>
      </p:sp>
      <p:sp>
        <p:nvSpPr>
          <p:cNvPr id="73" name="矩形 72"/>
          <p:cNvSpPr/>
          <p:nvPr/>
        </p:nvSpPr>
        <p:spPr>
          <a:xfrm>
            <a:off x="2028262" y="1242886"/>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2885933" y="1346672"/>
            <a:ext cx="906017" cy="523220"/>
          </a:xfrm>
          <a:prstGeom prst="rect">
            <a:avLst/>
          </a:prstGeom>
          <a:noFill/>
        </p:spPr>
        <p:txBody>
          <a:bodyPr wrap="none" rtlCol="0">
            <a:spAutoFit/>
          </a:bodyPr>
          <a:lstStyle/>
          <a:p>
            <a:r>
              <a:rPr lang="zh-CN" altLang="en-US" sz="2800" b="1" dirty="0">
                <a:latin typeface="+mn-ea"/>
                <a:ea typeface="+mn-ea"/>
              </a:rPr>
              <a:t>车体</a:t>
            </a:r>
          </a:p>
        </p:txBody>
      </p:sp>
      <p:grpSp>
        <p:nvGrpSpPr>
          <p:cNvPr id="68" name="组合 67"/>
          <p:cNvGrpSpPr/>
          <p:nvPr/>
        </p:nvGrpSpPr>
        <p:grpSpPr>
          <a:xfrm>
            <a:off x="4028661" y="1499621"/>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流程图: 接点 56"/>
          <p:cNvSpPr/>
          <p:nvPr/>
        </p:nvSpPr>
        <p:spPr>
          <a:xfrm>
            <a:off x="2202281" y="2173932"/>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2202281" y="2552460"/>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2442761" y="2195937"/>
            <a:ext cx="465513" cy="1664976"/>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23097" y="2264185"/>
            <a:ext cx="1011815" cy="338554"/>
          </a:xfrm>
          <a:prstGeom prst="rect">
            <a:avLst/>
          </a:prstGeom>
          <a:noFill/>
        </p:spPr>
        <p:txBody>
          <a:bodyPr wrap="none" rtlCol="0">
            <a:spAutoFit/>
          </a:bodyPr>
          <a:lstStyle/>
          <a:p>
            <a:r>
              <a:rPr lang="zh-CN" altLang="en-US" sz="1600" b="1" dirty="0">
                <a:latin typeface="+mn-ea"/>
                <a:ea typeface="+mn-ea"/>
              </a:rPr>
              <a:t>光纤投射</a:t>
            </a:r>
          </a:p>
        </p:txBody>
      </p:sp>
      <p:sp>
        <p:nvSpPr>
          <p:cNvPr id="61" name="流程图: 接点 60"/>
          <p:cNvSpPr/>
          <p:nvPr/>
        </p:nvSpPr>
        <p:spPr>
          <a:xfrm>
            <a:off x="5383270" y="2630629"/>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箭头连接符 176"/>
          <p:cNvCxnSpPr/>
          <p:nvPr/>
        </p:nvCxnSpPr>
        <p:spPr>
          <a:xfrm>
            <a:off x="5833646" y="1814450"/>
            <a:ext cx="15012" cy="2274050"/>
          </a:xfrm>
          <a:prstGeom prst="straightConnector1">
            <a:avLst/>
          </a:prstGeom>
          <a:ln w="254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流程图: 接点 63"/>
          <p:cNvSpPr/>
          <p:nvPr/>
        </p:nvSpPr>
        <p:spPr>
          <a:xfrm>
            <a:off x="5748053" y="1661422"/>
            <a:ext cx="157448" cy="139521"/>
          </a:xfrm>
          <a:prstGeom prst="flowChartConnector">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5650538" y="4094811"/>
            <a:ext cx="396240" cy="3810"/>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7" idx="0"/>
          </p:cNvCxnSpPr>
          <p:nvPr/>
        </p:nvCxnSpPr>
        <p:spPr>
          <a:xfrm>
            <a:off x="1558960" y="217284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561548" y="2531383"/>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78044" y="3439506"/>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84499" y="390049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77994" y="2204568"/>
            <a:ext cx="0" cy="313693"/>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25930" y="3473158"/>
            <a:ext cx="2534" cy="406818"/>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1058" y="2158030"/>
            <a:ext cx="1011815" cy="338554"/>
          </a:xfrm>
          <a:prstGeom prst="rect">
            <a:avLst/>
          </a:prstGeom>
          <a:noFill/>
        </p:spPr>
        <p:txBody>
          <a:bodyPr wrap="none" rtlCol="0">
            <a:spAutoFit/>
          </a:bodyPr>
          <a:lstStyle/>
          <a:p>
            <a:r>
              <a:rPr lang="zh-CN" altLang="en-US" sz="1600" b="1" dirty="0">
                <a:latin typeface="+mn-ea"/>
                <a:ea typeface="+mn-ea"/>
              </a:rPr>
              <a:t>最大升缩</a:t>
            </a:r>
          </a:p>
        </p:txBody>
      </p:sp>
      <p:sp>
        <p:nvSpPr>
          <p:cNvPr id="84" name="文本框 83"/>
          <p:cNvSpPr txBox="1"/>
          <p:nvPr/>
        </p:nvSpPr>
        <p:spPr>
          <a:xfrm>
            <a:off x="720558" y="3480508"/>
            <a:ext cx="1011815" cy="338554"/>
          </a:xfrm>
          <a:prstGeom prst="rect">
            <a:avLst/>
          </a:prstGeom>
          <a:noFill/>
        </p:spPr>
        <p:txBody>
          <a:bodyPr wrap="none" rtlCol="0">
            <a:spAutoFit/>
          </a:bodyPr>
          <a:lstStyle/>
          <a:p>
            <a:r>
              <a:rPr lang="zh-CN" altLang="en-US" sz="1600" b="1" dirty="0">
                <a:latin typeface="+mn-ea"/>
                <a:ea typeface="+mn-ea"/>
              </a:rPr>
              <a:t>最大下垂</a:t>
            </a:r>
          </a:p>
        </p:txBody>
      </p:sp>
      <p:sp>
        <p:nvSpPr>
          <p:cNvPr id="85" name="文本框 84"/>
          <p:cNvSpPr txBox="1"/>
          <p:nvPr/>
        </p:nvSpPr>
        <p:spPr>
          <a:xfrm>
            <a:off x="3623358" y="3090774"/>
            <a:ext cx="1011815" cy="338554"/>
          </a:xfrm>
          <a:prstGeom prst="rect">
            <a:avLst/>
          </a:prstGeom>
          <a:noFill/>
        </p:spPr>
        <p:txBody>
          <a:bodyPr wrap="none" rtlCol="0">
            <a:spAutoFit/>
          </a:bodyPr>
          <a:lstStyle/>
          <a:p>
            <a:r>
              <a:rPr lang="zh-CN" altLang="en-US" sz="1600" b="1" dirty="0">
                <a:latin typeface="+mn-ea"/>
                <a:ea typeface="+mn-ea"/>
              </a:rPr>
              <a:t>悬挂弹簧</a:t>
            </a:r>
          </a:p>
        </p:txBody>
      </p:sp>
      <p:cxnSp>
        <p:nvCxnSpPr>
          <p:cNvPr id="14" name="直接箭头连接符 13"/>
          <p:cNvCxnSpPr/>
          <p:nvPr/>
        </p:nvCxnSpPr>
        <p:spPr>
          <a:xfrm flipH="1">
            <a:off x="2880738" y="3286619"/>
            <a:ext cx="796375" cy="247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5878830" y="2374430"/>
            <a:ext cx="509634" cy="49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65000"/>
                  </a:schemeClr>
                </a:solidFill>
              </a:rPr>
              <a:t>-</a:t>
            </a:r>
            <a:r>
              <a:rPr lang="en-US" altLang="zh-CN" b="1" dirty="0" err="1">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连接</a:t>
            </a: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传感器数据（对用户透明）</a:t>
            </a: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物理数据</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a:t>
            </a: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a:t>
            </a: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中脑</a:t>
            </a:r>
            <a:r>
              <a:rPr lang="zh-CN" altLang="en-US" sz="1000" b="1">
                <a:solidFill>
                  <a:schemeClr val="tx1"/>
                </a:solidFill>
              </a:rPr>
              <a:t>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自我</a:t>
            </a: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社会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C00000"/>
                </a:solidFill>
              </a:rPr>
              <a:t>A</a:t>
            </a:r>
            <a:r>
              <a:rPr lang="en-US" altLang="zh-CN" sz="1100" b="1">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SceneCapture</a:t>
            </a:r>
            <a:r>
              <a:rPr lang="en-US" altLang="zh-CN" sz="1100" b="1">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Shader</a:t>
            </a:r>
            <a:r>
              <a:rPr lang="en-US" altLang="zh-CN" sz="1100" b="1">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ASceneCapture</a:t>
            </a:r>
            <a:r>
              <a:rPr lang="en-US" altLang="zh-CN" sz="1100" b="1">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F</a:t>
            </a:r>
            <a:r>
              <a:rPr lang="en-US" altLang="zh-CN" sz="1100" b="1">
                <a:solidFill>
                  <a:srgbClr val="C00000"/>
                </a:solidFill>
              </a:rPr>
              <a:t>Pixel</a:t>
            </a:r>
            <a:r>
              <a:rPr lang="en-US" altLang="zh-CN" sz="1100" b="1">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U</a:t>
            </a:r>
            <a:r>
              <a:rPr lang="en-US" altLang="zh-CN" sz="1100" b="1">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F</a:t>
            </a:r>
            <a:r>
              <a:rPr lang="en-US" altLang="zh-CN" sz="1100" b="1">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4" name="矩形 33">
            <a:extLst>
              <a:ext uri="{FF2B5EF4-FFF2-40B4-BE49-F238E27FC236}">
                <a16:creationId xmlns:a16="http://schemas.microsoft.com/office/drawing/2014/main" id="{25072353-2415-955B-B808-C37CBFE8459E}"/>
              </a:ext>
            </a:extLst>
          </p:cNvPr>
          <p:cNvSpPr/>
          <p:nvPr/>
        </p:nvSpPr>
        <p:spPr>
          <a:xfrm>
            <a:off x="994868" y="1765533"/>
            <a:ext cx="52269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chemeClr val="tx1"/>
                </a:solidFill>
              </a:rPr>
              <a:t>内嗅皮层</a:t>
            </a:r>
          </a:p>
        </p:txBody>
      </p:sp>
      <p:sp>
        <p:nvSpPr>
          <p:cNvPr id="43" name="矩形 42"/>
          <p:cNvSpPr/>
          <p:nvPr/>
        </p:nvSpPr>
        <p:spPr>
          <a:xfrm>
            <a:off x="1203848" y="3475365"/>
            <a:ext cx="151066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海马体</a:t>
            </a:r>
            <a:r>
              <a:rPr lang="zh-CN" altLang="en-US" sz="1200" b="1">
                <a:solidFill>
                  <a:srgbClr val="C00000"/>
                </a:solidFill>
              </a:rPr>
              <a:t>位置</a:t>
            </a:r>
            <a:r>
              <a:rPr lang="zh-CN" altLang="en-US" sz="1200" b="1">
                <a:solidFill>
                  <a:schemeClr val="tx1"/>
                </a:solidFill>
              </a:rPr>
              <a:t>细胞</a:t>
            </a:r>
          </a:p>
        </p:txBody>
      </p:sp>
      <p:sp>
        <p:nvSpPr>
          <p:cNvPr id="16" name="矩形 15"/>
          <p:cNvSpPr/>
          <p:nvPr/>
        </p:nvSpPr>
        <p:spPr>
          <a:xfrm>
            <a:off x="2159495" y="2567255"/>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chemeClr val="tx1"/>
                </a:solidFill>
              </a:rPr>
              <a:t>支持制导</a:t>
            </a:r>
          </a:p>
          <a:p>
            <a:pPr algn="ctr"/>
            <a:r>
              <a:rPr lang="zh-CN" altLang="en-US" sz="900" b="1">
                <a:solidFill>
                  <a:schemeClr val="tx1"/>
                </a:solidFill>
              </a:rPr>
              <a:t>的坐标系</a:t>
            </a:r>
          </a:p>
        </p:txBody>
      </p:sp>
      <p:sp>
        <p:nvSpPr>
          <p:cNvPr id="15" name="矩形 14"/>
          <p:cNvSpPr/>
          <p:nvPr/>
        </p:nvSpPr>
        <p:spPr>
          <a:xfrm>
            <a:off x="3792132" y="2836809"/>
            <a:ext cx="1514525"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chemeClr val="tx1"/>
                </a:solidFill>
              </a:rPr>
              <a:t>基于</a:t>
            </a:r>
            <a:r>
              <a:rPr lang="zh-CN" altLang="en-US" sz="900" b="1">
                <a:solidFill>
                  <a:srgbClr val="C00000"/>
                </a:solidFill>
              </a:rPr>
              <a:t>外部</a:t>
            </a:r>
            <a:r>
              <a:rPr lang="zh-CN" altLang="en-US" sz="900" b="1">
                <a:solidFill>
                  <a:schemeClr val="tx1"/>
                </a:solidFill>
              </a:rPr>
              <a:t>环境的定位信息</a:t>
            </a:r>
          </a:p>
          <a:p>
            <a:pPr algn="ctr"/>
            <a:r>
              <a:rPr lang="en-US" altLang="zh-CN" sz="900" b="1">
                <a:solidFill>
                  <a:schemeClr val="tx1"/>
                </a:solidFill>
              </a:rPr>
              <a:t>(</a:t>
            </a:r>
            <a:r>
              <a:rPr lang="zh-CN" altLang="en-US" sz="900" b="1">
                <a:solidFill>
                  <a:srgbClr val="C00000"/>
                </a:solidFill>
              </a:rPr>
              <a:t>绝对</a:t>
            </a:r>
            <a:r>
              <a:rPr lang="zh-CN" altLang="en-US" sz="900" b="1">
                <a:solidFill>
                  <a:schemeClr val="tx1"/>
                </a:solidFill>
              </a:rPr>
              <a:t>坐标系</a:t>
            </a:r>
            <a:r>
              <a:rPr lang="en-US" altLang="zh-CN" sz="900" b="1">
                <a:solidFill>
                  <a:schemeClr val="tx1"/>
                </a:solidFill>
              </a:rPr>
              <a:t>)</a:t>
            </a:r>
          </a:p>
        </p:txBody>
      </p:sp>
      <p:sp>
        <p:nvSpPr>
          <p:cNvPr id="6" name="矩形 5"/>
          <p:cNvSpPr/>
          <p:nvPr/>
        </p:nvSpPr>
        <p:spPr>
          <a:xfrm>
            <a:off x="2643628" y="1907456"/>
            <a:ext cx="526264"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rgbClr val="C00000"/>
                </a:solidFill>
              </a:rPr>
              <a:t>速度</a:t>
            </a:r>
            <a:r>
              <a:rPr lang="en-US" altLang="zh-CN" sz="900" b="1">
                <a:solidFill>
                  <a:srgbClr val="C00000"/>
                </a:solidFill>
              </a:rPr>
              <a:t>/</a:t>
            </a:r>
            <a:r>
              <a:rPr lang="zh-CN" altLang="en-US" sz="900" b="1">
                <a:solidFill>
                  <a:srgbClr val="C00000"/>
                </a:solidFill>
              </a:rPr>
              <a:t>加速度</a:t>
            </a:r>
            <a:r>
              <a:rPr lang="zh-CN" altLang="en-US" sz="900" b="1">
                <a:solidFill>
                  <a:schemeClr val="tx1"/>
                </a:solidFill>
              </a:rPr>
              <a:t>积分得到</a:t>
            </a:r>
            <a:r>
              <a:rPr lang="zh-CN" altLang="en-US" sz="900" b="1">
                <a:solidFill>
                  <a:srgbClr val="C00000"/>
                </a:solidFill>
              </a:rPr>
              <a:t>历史路径</a:t>
            </a:r>
          </a:p>
        </p:txBody>
      </p:sp>
      <p:sp>
        <p:nvSpPr>
          <p:cNvPr id="85" name="矩形 84"/>
          <p:cNvSpPr/>
          <p:nvPr/>
        </p:nvSpPr>
        <p:spPr>
          <a:xfrm>
            <a:off x="1619395" y="805962"/>
            <a:ext cx="1605404" cy="156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r>
              <a:rPr lang="en-US" altLang="zh-CN" sz="1200" b="1">
                <a:solidFill>
                  <a:schemeClr val="tx1"/>
                </a:solidFill>
              </a:rPr>
              <a:t>-</a:t>
            </a:r>
            <a:r>
              <a:rPr lang="zh-CN" altLang="en-US" sz="1200" b="1">
                <a:solidFill>
                  <a:schemeClr val="tx1"/>
                </a:solidFill>
              </a:rPr>
              <a:t>光流</a:t>
            </a:r>
            <a:r>
              <a:rPr lang="en-US" altLang="zh-CN" sz="1200" b="1">
                <a:solidFill>
                  <a:schemeClr val="tx1"/>
                </a:solidFill>
              </a:rPr>
              <a:t>/</a:t>
            </a:r>
            <a:r>
              <a:rPr lang="zh-CN" altLang="en-US" sz="1200" b="1">
                <a:solidFill>
                  <a:schemeClr val="tx1"/>
                </a:solidFill>
              </a:rPr>
              <a:t>听觉</a:t>
            </a:r>
          </a:p>
        </p:txBody>
      </p:sp>
      <p:sp>
        <p:nvSpPr>
          <p:cNvPr id="76" name="矩形 75"/>
          <p:cNvSpPr/>
          <p:nvPr/>
        </p:nvSpPr>
        <p:spPr>
          <a:xfrm>
            <a:off x="5077496" y="3129226"/>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994868" y="762448"/>
            <a:ext cx="7298234" cy="391902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670070" y="1235190"/>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rgbClr val="C00000"/>
                </a:solidFill>
              </a:rPr>
              <a:t>头部朝向</a:t>
            </a:r>
            <a:r>
              <a:rPr lang="zh-CN" altLang="en-US" sz="1200" b="1">
                <a:solidFill>
                  <a:schemeClr val="tx1"/>
                </a:solidFill>
              </a:rPr>
              <a:t>细胞</a:t>
            </a:r>
          </a:p>
        </p:txBody>
      </p:sp>
      <p:pic>
        <p:nvPicPr>
          <p:cNvPr id="3" name="图片 2"/>
          <p:cNvPicPr>
            <a:picLocks noChangeAspect="1"/>
          </p:cNvPicPr>
          <p:nvPr/>
        </p:nvPicPr>
        <p:blipFill>
          <a:blip r:embed="rId3"/>
          <a:stretch>
            <a:fillRect/>
          </a:stretch>
        </p:blipFill>
        <p:spPr>
          <a:xfrm>
            <a:off x="4679211" y="1602715"/>
            <a:ext cx="1086419" cy="1108591"/>
          </a:xfrm>
          <a:prstGeom prst="rect">
            <a:avLst/>
          </a:prstGeom>
        </p:spPr>
      </p:pic>
      <p:pic>
        <p:nvPicPr>
          <p:cNvPr id="4" name="图片 3"/>
          <p:cNvPicPr>
            <a:picLocks noChangeAspect="1"/>
          </p:cNvPicPr>
          <p:nvPr/>
        </p:nvPicPr>
        <p:blipFill>
          <a:blip r:embed="rId4"/>
          <a:stretch>
            <a:fillRect/>
          </a:stretch>
        </p:blipFill>
        <p:spPr>
          <a:xfrm>
            <a:off x="1749164" y="1589177"/>
            <a:ext cx="933446" cy="920111"/>
          </a:xfrm>
          <a:prstGeom prst="rect">
            <a:avLst/>
          </a:prstGeom>
        </p:spPr>
      </p:pic>
      <p:sp>
        <p:nvSpPr>
          <p:cNvPr id="41" name="矩形 40"/>
          <p:cNvSpPr/>
          <p:nvPr/>
        </p:nvSpPr>
        <p:spPr>
          <a:xfrm>
            <a:off x="1490929" y="1202055"/>
            <a:ext cx="1457325"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rgbClr val="C00000"/>
                </a:solidFill>
              </a:rPr>
              <a:t>网格</a:t>
            </a:r>
            <a:r>
              <a:rPr lang="zh-CN" altLang="en-US" sz="1200" b="1">
                <a:solidFill>
                  <a:schemeClr val="tx1"/>
                </a:solidFill>
              </a:rPr>
              <a:t>细胞</a:t>
            </a:r>
          </a:p>
        </p:txBody>
      </p:sp>
      <p:pic>
        <p:nvPicPr>
          <p:cNvPr id="5" name="图片 4"/>
          <p:cNvPicPr>
            <a:picLocks noChangeAspect="1"/>
          </p:cNvPicPr>
          <p:nvPr/>
        </p:nvPicPr>
        <p:blipFill>
          <a:blip r:embed="rId5"/>
          <a:stretch>
            <a:fillRect/>
          </a:stretch>
        </p:blipFill>
        <p:spPr>
          <a:xfrm>
            <a:off x="2585686" y="3129021"/>
            <a:ext cx="1052195" cy="1036955"/>
          </a:xfrm>
          <a:prstGeom prst="rect">
            <a:avLst/>
          </a:prstGeom>
        </p:spPr>
      </p:pic>
      <p:sp>
        <p:nvSpPr>
          <p:cNvPr id="46" name="圆角矩形 45"/>
          <p:cNvSpPr/>
          <p:nvPr/>
        </p:nvSpPr>
        <p:spPr>
          <a:xfrm>
            <a:off x="5173317" y="125232"/>
            <a:ext cx="1564640" cy="54292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r>
              <a:rPr lang="en-US" altLang="zh-CN" b="1">
                <a:solidFill>
                  <a:schemeClr val="tx1"/>
                </a:solidFill>
              </a:rPr>
              <a:t>-IMU</a:t>
            </a: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2122685" y="11500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r>
              <a:rPr lang="en-US" altLang="zh-CN" b="1">
                <a:solidFill>
                  <a:schemeClr val="tx1"/>
                </a:solidFill>
              </a:rPr>
              <a:t>-</a:t>
            </a:r>
            <a:r>
              <a:rPr lang="zh-CN" altLang="en-US" b="1">
                <a:solidFill>
                  <a:schemeClr val="tx1"/>
                </a:solidFill>
              </a:rPr>
              <a:t>相机</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1485927" y="1106805"/>
            <a:ext cx="5953631" cy="1687830"/>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3983793" y="3331966"/>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331967"/>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63" name="右箭头 62"/>
          <p:cNvSpPr/>
          <p:nvPr/>
        </p:nvSpPr>
        <p:spPr>
          <a:xfrm>
            <a:off x="3627967" y="3434841"/>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48035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428026"/>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834888"/>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4165976"/>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 多巴胺神经元</a:t>
            </a:r>
            <a:r>
              <a:rPr lang="zh-CN" altLang="en-US" b="1">
                <a:solidFill>
                  <a:schemeClr val="tx1"/>
                </a:solidFill>
              </a:rPr>
              <a:t>（腹侧被盖区）</a:t>
            </a:r>
          </a:p>
        </p:txBody>
      </p:sp>
      <p:sp>
        <p:nvSpPr>
          <p:cNvPr id="74" name="右箭头 73"/>
          <p:cNvSpPr/>
          <p:nvPr/>
        </p:nvSpPr>
        <p:spPr>
          <a:xfrm rot="16200000">
            <a:off x="4379838" y="3877920"/>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934193"/>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3138299"/>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p>
        </p:txBody>
      </p:sp>
      <p:sp>
        <p:nvSpPr>
          <p:cNvPr id="80" name="矩形 79"/>
          <p:cNvSpPr/>
          <p:nvPr/>
        </p:nvSpPr>
        <p:spPr>
          <a:xfrm>
            <a:off x="5032527" y="836681"/>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6018560" y="845004"/>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7" name="矩形 6"/>
          <p:cNvSpPr/>
          <p:nvPr/>
        </p:nvSpPr>
        <p:spPr>
          <a:xfrm>
            <a:off x="1504338" y="2554723"/>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rgbClr val="C00000"/>
                </a:solidFill>
              </a:rPr>
              <a:t>信息整合</a:t>
            </a:r>
          </a:p>
          <a:p>
            <a:pPr algn="ctr"/>
            <a:r>
              <a:rPr lang="zh-CN" altLang="en-US" sz="900" b="1">
                <a:solidFill>
                  <a:srgbClr val="C00000"/>
                </a:solidFill>
              </a:rPr>
              <a:t>误差修正</a:t>
            </a:r>
          </a:p>
        </p:txBody>
      </p:sp>
      <p:sp>
        <p:nvSpPr>
          <p:cNvPr id="10" name="矩形 9"/>
          <p:cNvSpPr/>
          <p:nvPr/>
        </p:nvSpPr>
        <p:spPr>
          <a:xfrm>
            <a:off x="3455595" y="1234443"/>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rgbClr val="C00000"/>
                </a:solidFill>
              </a:rPr>
              <a:t>边界</a:t>
            </a:r>
            <a:r>
              <a:rPr lang="zh-CN" sz="1200" b="1">
                <a:solidFill>
                  <a:schemeClr val="tx1"/>
                </a:solidFill>
              </a:rPr>
              <a:t>细胞</a:t>
            </a:r>
          </a:p>
        </p:txBody>
      </p:sp>
      <p:pic>
        <p:nvPicPr>
          <p:cNvPr id="13" name="图片 12"/>
          <p:cNvPicPr>
            <a:picLocks noChangeAspect="1"/>
          </p:cNvPicPr>
          <p:nvPr/>
        </p:nvPicPr>
        <p:blipFill>
          <a:blip r:embed="rId6"/>
          <a:stretch>
            <a:fillRect/>
          </a:stretch>
        </p:blipFill>
        <p:spPr>
          <a:xfrm>
            <a:off x="3327325" y="1585218"/>
            <a:ext cx="1050290" cy="1050290"/>
          </a:xfrm>
          <a:prstGeom prst="rect">
            <a:avLst/>
          </a:prstGeom>
        </p:spPr>
      </p:pic>
      <p:cxnSp>
        <p:nvCxnSpPr>
          <p:cNvPr id="21" name="连接符: 肘形 20">
            <a:extLst>
              <a:ext uri="{FF2B5EF4-FFF2-40B4-BE49-F238E27FC236}">
                <a16:creationId xmlns:a16="http://schemas.microsoft.com/office/drawing/2014/main" id="{11ACBBE7-CD05-8C51-8BE3-2C6B4EFFE60E}"/>
              </a:ext>
            </a:extLst>
          </p:cNvPr>
          <p:cNvCxnSpPr>
            <a:stCxn id="13" idx="2"/>
            <a:endCxn id="5" idx="0"/>
          </p:cNvCxnSpPr>
          <p:nvPr/>
        </p:nvCxnSpPr>
        <p:spPr>
          <a:xfrm rot="5400000">
            <a:off x="3235371" y="2511921"/>
            <a:ext cx="493513" cy="740686"/>
          </a:xfrm>
          <a:prstGeom prst="bentConnector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3D07F454-FB7D-F906-A6AB-4745425511D3}"/>
              </a:ext>
            </a:extLst>
          </p:cNvPr>
          <p:cNvCxnSpPr>
            <a:cxnSpLocks/>
            <a:stCxn id="4" idx="2"/>
            <a:endCxn id="5" idx="0"/>
          </p:cNvCxnSpPr>
          <p:nvPr/>
        </p:nvCxnSpPr>
        <p:spPr>
          <a:xfrm rot="16200000" flipH="1">
            <a:off x="2353969" y="2371205"/>
            <a:ext cx="619733" cy="895897"/>
          </a:xfrm>
          <a:prstGeom prst="bentConnector3">
            <a:avLst>
              <a:gd name="adj1" fmla="val 5944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A6678C32-1A92-E28B-2EE7-C45C7339E214}"/>
              </a:ext>
            </a:extLst>
          </p:cNvPr>
          <p:cNvPicPr>
            <a:picLocks noChangeAspect="1"/>
          </p:cNvPicPr>
          <p:nvPr/>
        </p:nvPicPr>
        <p:blipFill>
          <a:blip r:embed="rId7"/>
          <a:stretch>
            <a:fillRect/>
          </a:stretch>
        </p:blipFill>
        <p:spPr>
          <a:xfrm>
            <a:off x="6156712" y="1609076"/>
            <a:ext cx="1050290" cy="1014177"/>
          </a:xfrm>
          <a:prstGeom prst="rect">
            <a:avLst/>
          </a:prstGeom>
        </p:spPr>
      </p:pic>
      <p:sp>
        <p:nvSpPr>
          <p:cNvPr id="33" name="矩形 32">
            <a:extLst>
              <a:ext uri="{FF2B5EF4-FFF2-40B4-BE49-F238E27FC236}">
                <a16:creationId xmlns:a16="http://schemas.microsoft.com/office/drawing/2014/main" id="{417BC308-2406-BBF9-9CBC-0C83DB0E50C5}"/>
              </a:ext>
            </a:extLst>
          </p:cNvPr>
          <p:cNvSpPr/>
          <p:nvPr/>
        </p:nvSpPr>
        <p:spPr>
          <a:xfrm>
            <a:off x="6308164" y="1261100"/>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C00000"/>
                </a:solidFill>
              </a:rPr>
              <a:t>速度</a:t>
            </a:r>
            <a:r>
              <a:rPr lang="zh-CN" sz="1200" b="1">
                <a:solidFill>
                  <a:schemeClr val="tx1"/>
                </a:solidFill>
              </a:rPr>
              <a:t>细胞</a:t>
            </a:r>
          </a:p>
        </p:txBody>
      </p:sp>
      <p:cxnSp>
        <p:nvCxnSpPr>
          <p:cNvPr id="39" name="连接符: 肘形 38">
            <a:extLst>
              <a:ext uri="{FF2B5EF4-FFF2-40B4-BE49-F238E27FC236}">
                <a16:creationId xmlns:a16="http://schemas.microsoft.com/office/drawing/2014/main" id="{B8769985-0EAE-2784-524A-315B6CBB4291}"/>
              </a:ext>
            </a:extLst>
          </p:cNvPr>
          <p:cNvCxnSpPr>
            <a:stCxn id="46" idx="2"/>
            <a:endCxn id="33" idx="0"/>
          </p:cNvCxnSpPr>
          <p:nvPr/>
        </p:nvCxnSpPr>
        <p:spPr>
          <a:xfrm rot="16200000" flipH="1">
            <a:off x="6037201" y="586593"/>
            <a:ext cx="592943" cy="756070"/>
          </a:xfrm>
          <a:prstGeom prst="bentConnector3">
            <a:avLst>
              <a:gd name="adj1" fmla="val 6392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8E7313FA-E703-B9B2-0E8F-5E0CD12A6192}"/>
              </a:ext>
            </a:extLst>
          </p:cNvPr>
          <p:cNvCxnSpPr>
            <a:stCxn id="46" idx="2"/>
            <a:endCxn id="53" idx="0"/>
          </p:cNvCxnSpPr>
          <p:nvPr/>
        </p:nvCxnSpPr>
        <p:spPr>
          <a:xfrm rot="5400000">
            <a:off x="5312422" y="591974"/>
            <a:ext cx="567033" cy="719399"/>
          </a:xfrm>
          <a:prstGeom prst="bentConnector3">
            <a:avLst>
              <a:gd name="adj1" fmla="val 66798"/>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6FFB33BF-DB16-9C1C-74F5-3AC52D9CD9F2}"/>
              </a:ext>
            </a:extLst>
          </p:cNvPr>
          <p:cNvCxnSpPr>
            <a:stCxn id="47" idx="2"/>
            <a:endCxn id="41" idx="0"/>
          </p:cNvCxnSpPr>
          <p:nvPr/>
        </p:nvCxnSpPr>
        <p:spPr>
          <a:xfrm rot="5400000">
            <a:off x="2324630" y="553180"/>
            <a:ext cx="543837" cy="753912"/>
          </a:xfrm>
          <a:prstGeom prst="bentConnector3">
            <a:avLst>
              <a:gd name="adj1" fmla="val 62106"/>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CCF3BE25-6F33-050B-04E7-3B58C53DEA72}"/>
              </a:ext>
            </a:extLst>
          </p:cNvPr>
          <p:cNvCxnSpPr>
            <a:stCxn id="47" idx="2"/>
            <a:endCxn id="10" idx="0"/>
          </p:cNvCxnSpPr>
          <p:nvPr/>
        </p:nvCxnSpPr>
        <p:spPr>
          <a:xfrm rot="16200000" flipH="1">
            <a:off x="3128209" y="503513"/>
            <a:ext cx="576225" cy="885634"/>
          </a:xfrm>
          <a:prstGeom prst="bentConnector3">
            <a:avLst>
              <a:gd name="adj1" fmla="val 58887"/>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 name="矩形 7"/>
          <p:cNvSpPr/>
          <p:nvPr/>
        </p:nvSpPr>
        <p:spPr>
          <a:xfrm>
            <a:off x="1607820" y="1075055"/>
            <a:ext cx="304546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627755" y="285369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p>
        </p:txBody>
      </p:sp>
      <p:sp>
        <p:nvSpPr>
          <p:cNvPr id="54" name="圆角矩形 53"/>
          <p:cNvSpPr/>
          <p:nvPr/>
        </p:nvSpPr>
        <p:spPr>
          <a:xfrm>
            <a:off x="2801391" y="1464565"/>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carla</a:t>
            </a:r>
            <a:endParaRPr lang="zh-CN" altLang="en-US" b="1" dirty="0">
              <a:solidFill>
                <a:schemeClr val="tx1"/>
              </a:solidFill>
            </a:endParaRPr>
          </a:p>
        </p:txBody>
      </p:sp>
      <p:sp>
        <p:nvSpPr>
          <p:cNvPr id="56" name="圆角矩形 55"/>
          <p:cNvSpPr/>
          <p:nvPr/>
        </p:nvSpPr>
        <p:spPr>
          <a:xfrm>
            <a:off x="2807026" y="2286367"/>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p>
          <a:p>
            <a:pPr algn="ctr"/>
            <a:r>
              <a:rPr lang="en-US" altLang="zh-CN" b="1">
                <a:solidFill>
                  <a:schemeClr val="tx1"/>
                </a:solidFill>
              </a:rPr>
              <a:t>carla</a:t>
            </a:r>
          </a:p>
        </p:txBody>
      </p:sp>
      <p:sp>
        <p:nvSpPr>
          <p:cNvPr id="58" name="圆角矩形 57"/>
          <p:cNvSpPr/>
          <p:nvPr/>
        </p:nvSpPr>
        <p:spPr>
          <a:xfrm>
            <a:off x="2801391" y="310816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carla-simulator/</a:t>
            </a:r>
          </a:p>
          <a:p>
            <a:pPr algn="ctr"/>
            <a:r>
              <a:rPr lang="en-US" altLang="zh-CN" b="1">
                <a:solidFill>
                  <a:schemeClr val="tx1"/>
                </a:solidFill>
              </a:rPr>
              <a:t>carla</a:t>
            </a: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UnrealEngine</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p>
          <a:p>
            <a:pPr algn="ctr"/>
            <a:r>
              <a:rPr lang="en-US" altLang="zh-CN" b="1">
                <a:solidFill>
                  <a:schemeClr val="tx1"/>
                </a:solidFill>
              </a:rPr>
              <a:t>UnrealEngine</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p>
          <a:p>
            <a:pPr algn="ctr"/>
            <a:r>
              <a:rPr lang="en-US" altLang="zh-CN" b="1">
                <a:solidFill>
                  <a:schemeClr val="tx1"/>
                </a:solidFill>
              </a:rPr>
              <a:t>UnrealEngine/</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EpicGames/</a:t>
            </a:r>
          </a:p>
          <a:p>
            <a:pPr algn="ctr"/>
            <a:r>
              <a:rPr lang="en-US" altLang="zh-CN" b="1">
                <a:solidFill>
                  <a:schemeClr val="tx1"/>
                </a:solidFill>
              </a:rPr>
              <a:t>UnrealEngine</a:t>
            </a:r>
          </a:p>
        </p:txBody>
      </p:sp>
      <p:sp>
        <p:nvSpPr>
          <p:cNvPr id="68" name="矩形 67"/>
          <p:cNvSpPr/>
          <p:nvPr/>
        </p:nvSpPr>
        <p:spPr>
          <a:xfrm>
            <a:off x="5207635" y="1075055"/>
            <a:ext cx="318135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a:stCxn id="66" idx="0"/>
            <a:endCxn id="64" idx="2"/>
          </p:cNvCxnSpPr>
          <p:nvPr/>
        </p:nvCxnSpPr>
        <p:spPr>
          <a:xfrm flipV="1">
            <a:off x="6389336" y="354280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71955" y="1409065"/>
            <a:ext cx="1074420" cy="532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lumMod val="50000"/>
                  </a:schemeClr>
                </a:solidFill>
              </a:rPr>
              <a:t>OpenHUTB</a:t>
            </a:r>
            <a:endParaRPr lang="zh-CN" altLang="en-US" sz="1200" b="1">
              <a:solidFill>
                <a:schemeClr val="bg1">
                  <a:lumMod val="50000"/>
                </a:schemeClr>
              </a:solidFill>
            </a:endParaRPr>
          </a:p>
        </p:txBody>
      </p:sp>
      <p:sp>
        <p:nvSpPr>
          <p:cNvPr id="33" name="矩形 32"/>
          <p:cNvSpPr/>
          <p:nvPr/>
        </p:nvSpPr>
        <p:spPr>
          <a:xfrm>
            <a:off x="7383145" y="2311400"/>
            <a:ext cx="70294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4" name="矩形 33"/>
          <p:cNvSpPr/>
          <p:nvPr/>
        </p:nvSpPr>
        <p:spPr>
          <a:xfrm>
            <a:off x="7418705" y="3126105"/>
            <a:ext cx="68961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6" name="矩形 35"/>
          <p:cNvSpPr/>
          <p:nvPr/>
        </p:nvSpPr>
        <p:spPr>
          <a:xfrm>
            <a:off x="7360285" y="3940810"/>
            <a:ext cx="90424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release</a:t>
            </a:r>
            <a:endParaRPr lang="zh-CN" altLang="en-US" sz="1200" b="1">
              <a:solidFill>
                <a:schemeClr val="bg1">
                  <a:lumMod val="50000"/>
                </a:schemeClr>
              </a:solidFill>
            </a:endParaRPr>
          </a:p>
        </p:txBody>
      </p:sp>
      <p:sp>
        <p:nvSpPr>
          <p:cNvPr id="37" name="矩形 36"/>
          <p:cNvSpPr/>
          <p:nvPr/>
        </p:nvSpPr>
        <p:spPr>
          <a:xfrm>
            <a:off x="1654175" y="23228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p>
        </p:txBody>
      </p:sp>
      <p:sp>
        <p:nvSpPr>
          <p:cNvPr id="40" name="Google Shape;92;g80294dfa11_0_4"/>
          <p:cNvSpPr txBox="1"/>
          <p:nvPr/>
        </p:nvSpPr>
        <p:spPr>
          <a:xfrm>
            <a:off x="4058994" y="56931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宋体" panose="02010600030101010101" pitchFamily="2" charset="-122"/>
                <a:cs typeface="Muli"/>
                <a:sym typeface="Muli"/>
              </a:rPr>
              <a:t>仓库继承关系</a:t>
            </a:r>
          </a:p>
        </p:txBody>
      </p:sp>
      <p:sp>
        <p:nvSpPr>
          <p:cNvPr id="39" name="矩形 38"/>
          <p:cNvSpPr/>
          <p:nvPr/>
        </p:nvSpPr>
        <p:spPr>
          <a:xfrm>
            <a:off x="1711325" y="3149600"/>
            <a:ext cx="86804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zh-CN" altLang="en-US" sz="1200" b="1">
              <a:solidFill>
                <a:schemeClr val="bg1">
                  <a:lumMod val="50000"/>
                </a:schemeClr>
              </a:solidFill>
            </a:endParaRPr>
          </a:p>
        </p:txBody>
      </p:sp>
      <p:sp>
        <p:nvSpPr>
          <p:cNvPr id="3" name="矩形 2"/>
          <p:cNvSpPr/>
          <p:nvPr/>
        </p:nvSpPr>
        <p:spPr>
          <a:xfrm>
            <a:off x="7204710" y="1492885"/>
            <a:ext cx="105981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OpenHUTB</a:t>
            </a:r>
            <a:endParaRPr lang="zh-CN" altLang="en-US" sz="1200" b="1">
              <a:solidFill>
                <a:schemeClr val="bg1">
                  <a:lumMod val="50000"/>
                </a:schemeClr>
              </a:solidFill>
            </a:endParaRPr>
          </a:p>
        </p:txBody>
      </p:sp>
      <p:cxnSp>
        <p:nvCxnSpPr>
          <p:cNvPr id="4" name="直接箭头连接符 3"/>
          <p:cNvCxnSpPr>
            <a:stCxn id="64" idx="0"/>
            <a:endCxn id="62" idx="2"/>
          </p:cNvCxnSpPr>
          <p:nvPr/>
        </p:nvCxnSpPr>
        <p:spPr>
          <a:xfrm flipH="1" flipV="1">
            <a:off x="6384256" y="2717942"/>
            <a:ext cx="508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2" idx="0"/>
            <a:endCxn id="60" idx="2"/>
          </p:cNvCxnSpPr>
          <p:nvPr/>
        </p:nvCxnSpPr>
        <p:spPr>
          <a:xfrm flipV="1">
            <a:off x="6384256" y="189307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8" idx="0"/>
            <a:endCxn id="56" idx="2"/>
          </p:cNvCxnSpPr>
          <p:nvPr/>
        </p:nvCxnSpPr>
        <p:spPr>
          <a:xfrm flipV="1">
            <a:off x="3582001" y="2721117"/>
            <a:ext cx="5715" cy="38735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6" idx="0"/>
            <a:endCxn id="54" idx="2"/>
          </p:cNvCxnSpPr>
          <p:nvPr/>
        </p:nvCxnSpPr>
        <p:spPr>
          <a:xfrm flipH="1" flipV="1">
            <a:off x="3582001" y="1898792"/>
            <a:ext cx="5715" cy="38798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61760" y="370205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p>
        </p:txBody>
      </p:sp>
      <p:sp>
        <p:nvSpPr>
          <p:cNvPr id="11" name="矩形 10"/>
          <p:cNvSpPr/>
          <p:nvPr/>
        </p:nvSpPr>
        <p:spPr>
          <a:xfrm>
            <a:off x="6430010" y="283464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p>
        </p:txBody>
      </p:sp>
      <p:sp>
        <p:nvSpPr>
          <p:cNvPr id="12" name="矩形 11"/>
          <p:cNvSpPr/>
          <p:nvPr/>
        </p:nvSpPr>
        <p:spPr>
          <a:xfrm>
            <a:off x="6430010" y="2009140"/>
            <a:ext cx="871855"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p>
        </p:txBody>
      </p:sp>
      <p:sp>
        <p:nvSpPr>
          <p:cNvPr id="13" name="矩形 12"/>
          <p:cNvSpPr/>
          <p:nvPr/>
        </p:nvSpPr>
        <p:spPr>
          <a:xfrm>
            <a:off x="3627755" y="2033905"/>
            <a:ext cx="85471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p>
        </p:txBody>
      </p:sp>
      <p:sp>
        <p:nvSpPr>
          <p:cNvPr id="14" name="矩形 13"/>
          <p:cNvSpPr/>
          <p:nvPr/>
        </p:nvSpPr>
        <p:spPr>
          <a:xfrm>
            <a:off x="1734185" y="11036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p>
        </p:txBody>
      </p:sp>
      <p:sp>
        <p:nvSpPr>
          <p:cNvPr id="15" name="矩形 14"/>
          <p:cNvSpPr/>
          <p:nvPr/>
        </p:nvSpPr>
        <p:spPr>
          <a:xfrm>
            <a:off x="3106420"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p>
        </p:txBody>
      </p:sp>
      <p:sp>
        <p:nvSpPr>
          <p:cNvPr id="16" name="矩形 15"/>
          <p:cNvSpPr/>
          <p:nvPr/>
        </p:nvSpPr>
        <p:spPr>
          <a:xfrm>
            <a:off x="7259320" y="115189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p>
        </p:txBody>
      </p:sp>
      <p:sp>
        <p:nvSpPr>
          <p:cNvPr id="17" name="矩形 16"/>
          <p:cNvSpPr/>
          <p:nvPr/>
        </p:nvSpPr>
        <p:spPr>
          <a:xfrm>
            <a:off x="5829935"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p>
        </p:txBody>
      </p:sp>
      <p:sp>
        <p:nvSpPr>
          <p:cNvPr id="18" name="矩形 17"/>
          <p:cNvSpPr/>
          <p:nvPr/>
        </p:nvSpPr>
        <p:spPr>
          <a:xfrm>
            <a:off x="2062480" y="3946525"/>
            <a:ext cx="164909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rgbClr val="2B93F0"/>
                </a:solidFill>
              </a:rPr>
              <a:t>代理模拟器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rpc::client;</a:t>
            </a:r>
            <a:endParaRPr lang="zh-CN" altLang="en-US" sz="12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配置车轮、车辆</a:t>
            </a:r>
            <a:r>
              <a:rPr lang="zh-CN" altLang="en-US" b="1">
                <a:solidFill>
                  <a:srgbClr val="C00000"/>
                </a:solidFill>
              </a:rPr>
              <a:t>蓝图</a:t>
            </a: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a:t>
            </a:r>
            <a:endParaRPr lang="en-US" altLang="zh-CN" b="1">
              <a:solidFill>
                <a:schemeClr val="tx1"/>
              </a:solidFill>
            </a:endParaRPr>
          </a:p>
          <a:p>
            <a:pPr algn="ctr"/>
            <a:r>
              <a:rPr lang="zh-CN" altLang="en-US" b="1">
                <a:solidFill>
                  <a:srgbClr val="C00000"/>
                </a:solidFill>
              </a:rPr>
              <a:t>动画蓝图</a:t>
            </a: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添加车辆到</a:t>
            </a:r>
            <a:endParaRPr lang="en-US" altLang="zh-CN" b="1">
              <a:solidFill>
                <a:schemeClr val="tx1"/>
              </a:solidFill>
            </a:endParaRPr>
          </a:p>
          <a:p>
            <a:pPr algn="ctr"/>
            <a:r>
              <a:rPr lang="zh-CN" altLang="en-US" b="1">
                <a:solidFill>
                  <a:srgbClr val="C00000"/>
                </a:solidFill>
              </a:rPr>
              <a:t>蓝图库</a:t>
            </a:r>
            <a:r>
              <a:rPr lang="zh-CN" altLang="en-US" b="1">
                <a:solidFill>
                  <a:schemeClr val="tx1"/>
                </a:solidFill>
              </a:rPr>
              <a:t>并测试</a:t>
            </a: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导入并配置车辆</a:t>
            </a: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a:t>Content/Carla/</a:t>
            </a:r>
          </a:p>
          <a:p>
            <a:pPr algn="ctr"/>
            <a:r>
              <a:rPr lang="en-US" altLang="zh-CN" sz="1000">
                <a:solidFill>
                  <a:srgbClr val="72AE46"/>
                </a:solidFill>
              </a:rPr>
              <a:t>Static</a:t>
            </a:r>
            <a:r>
              <a:rPr lang="en-US" altLang="zh-CN" sz="100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创建并导入</a:t>
            </a:r>
            <a:r>
              <a:rPr lang="zh-CN" altLang="en-US" b="1">
                <a:solidFill>
                  <a:srgbClr val="C00000"/>
                </a:solidFill>
              </a:rPr>
              <a:t>骨骼网格体</a:t>
            </a: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p>
          <a:p>
            <a:pPr algn="ctr"/>
            <a:r>
              <a:rPr lang="en-US" altLang="zh-CN" sz="1000">
                <a:solidFill>
                  <a:srgbClr val="72AE46"/>
                </a:solidFill>
              </a:rPr>
              <a:t>Static</a:t>
            </a:r>
            <a:r>
              <a:rPr lang="en-US" altLang="zh-CN" sz="1000"/>
              <a:t>/Car/BYD</a:t>
            </a:r>
          </a:p>
          <a:p>
            <a:pPr algn="ctr"/>
            <a:r>
              <a:rPr lang="en-US" altLang="zh-CN" sz="1000">
                <a:solidFill>
                  <a:srgbClr val="C00000"/>
                </a:solidFill>
              </a:rPr>
              <a:t>SM_</a:t>
            </a:r>
            <a:r>
              <a:rPr lang="en-US" altLang="zh-CN" sz="1000"/>
              <a:t>BYDseal_v2</a:t>
            </a:r>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a:t>Content/Carla/</a:t>
            </a:r>
          </a:p>
          <a:p>
            <a:pPr algn="ctr"/>
            <a:r>
              <a:rPr lang="en-US" altLang="zh-CN" sz="1000">
                <a:solidFill>
                  <a:srgbClr val="72AE46"/>
                </a:solidFill>
              </a:rPr>
              <a:t>Blueprints</a:t>
            </a:r>
            <a:r>
              <a:rPr lang="en-US" altLang="zh-CN" sz="100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a:t>Content/Carla/</a:t>
            </a:r>
          </a:p>
          <a:p>
            <a:pPr algn="ctr"/>
            <a:r>
              <a:rPr lang="en-US" altLang="zh-CN" sz="1000">
                <a:solidFill>
                  <a:srgbClr val="72AE46"/>
                </a:solidFill>
              </a:rPr>
              <a:t>Blueprints</a:t>
            </a:r>
            <a:r>
              <a:rPr lang="en-US" altLang="zh-CN" sz="1000"/>
              <a:t>/Vehicles/</a:t>
            </a:r>
          </a:p>
          <a:p>
            <a:pPr algn="ctr"/>
            <a:r>
              <a:rPr lang="en-US" altLang="zh-CN" sz="1000">
                <a:solidFill>
                  <a:srgbClr val="C00000"/>
                </a:solidFill>
              </a:rPr>
              <a:t>VehicleFactory</a:t>
            </a: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a:t>1-3</a:t>
            </a:r>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a:t>4-5</a:t>
            </a:r>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a:t>6-8</a:t>
            </a:r>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a:t>9-10</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accent3"/>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2002</Words>
  <Application>Microsoft Office PowerPoint</Application>
  <PresentationFormat>全屏显示(16:9)</PresentationFormat>
  <Paragraphs>751</Paragraphs>
  <Slides>26</Slides>
  <Notes>26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26</vt:i4>
      </vt:variant>
    </vt:vector>
  </HeadingPairs>
  <TitlesOfParts>
    <vt:vector size="41" baseType="lpstr">
      <vt:lpstr>Muli Regular</vt:lpstr>
      <vt:lpstr>Wingdings 2</vt:lpstr>
      <vt:lpstr>Wingdings</vt:lpstr>
      <vt:lpstr>Calibri</vt:lpstr>
      <vt:lpstr>Times New Roman</vt:lpstr>
      <vt:lpstr>Economica</vt:lpstr>
      <vt:lpstr>微软雅黑</vt:lpstr>
      <vt:lpstr>等线</vt:lpstr>
      <vt:lpstr>Open Sans</vt:lpstr>
      <vt:lpstr>Muli</vt:lpstr>
      <vt:lpstr>Arial</vt:lpstr>
      <vt:lpstr>宋体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车辆模型</vt:lpstr>
      <vt:lpstr>悬架位置计算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Administrator</cp:lastModifiedBy>
  <cp:revision>1077</cp:revision>
  <dcterms:created xsi:type="dcterms:W3CDTF">2020-04-29T14:54:00Z</dcterms:created>
  <dcterms:modified xsi:type="dcterms:W3CDTF">2025-04-09T01:40:10Z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2052-12.1.0.20784</vt:lpwstr>
  </property>
</Properties>
</file>